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sldIdLst>
    <p:sldId id="446" r:id="rId2"/>
    <p:sldId id="257" r:id="rId3"/>
    <p:sldId id="433" r:id="rId4"/>
    <p:sldId id="493" r:id="rId5"/>
    <p:sldId id="428" r:id="rId6"/>
    <p:sldId id="388" r:id="rId7"/>
    <p:sldId id="434" r:id="rId8"/>
    <p:sldId id="407" r:id="rId9"/>
    <p:sldId id="435" r:id="rId10"/>
    <p:sldId id="390" r:id="rId11"/>
    <p:sldId id="408" r:id="rId12"/>
    <p:sldId id="409" r:id="rId13"/>
    <p:sldId id="410" r:id="rId14"/>
    <p:sldId id="411" r:id="rId15"/>
    <p:sldId id="412" r:id="rId16"/>
    <p:sldId id="413" r:id="rId17"/>
    <p:sldId id="414" r:id="rId18"/>
    <p:sldId id="415" r:id="rId19"/>
    <p:sldId id="416" r:id="rId20"/>
    <p:sldId id="417" r:id="rId21"/>
    <p:sldId id="419" r:id="rId22"/>
    <p:sldId id="420" r:id="rId23"/>
    <p:sldId id="436" r:id="rId24"/>
    <p:sldId id="438" r:id="rId25"/>
    <p:sldId id="439" r:id="rId26"/>
    <p:sldId id="437" r:id="rId27"/>
    <p:sldId id="441" r:id="rId28"/>
    <p:sldId id="442" r:id="rId29"/>
    <p:sldId id="443" r:id="rId30"/>
    <p:sldId id="445" r:id="rId31"/>
    <p:sldId id="440" r:id="rId32"/>
    <p:sldId id="421" r:id="rId33"/>
    <p:sldId id="422" r:id="rId34"/>
    <p:sldId id="449" r:id="rId35"/>
    <p:sldId id="450" r:id="rId36"/>
    <p:sldId id="492" r:id="rId37"/>
    <p:sldId id="447" r:id="rId38"/>
    <p:sldId id="448" r:id="rId39"/>
    <p:sldId id="256" r:id="rId40"/>
    <p:sldId id="349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F2"/>
    <a:srgbClr val="F9F9FD"/>
    <a:srgbClr val="FAFAFD"/>
    <a:srgbClr val="004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71"/>
    <p:restoredTop sz="78281"/>
  </p:normalViewPr>
  <p:slideViewPr>
    <p:cSldViewPr snapToGrid="0" snapToObjects="1">
      <p:cViewPr varScale="1">
        <p:scale>
          <a:sx n="82" d="100"/>
          <a:sy n="82" d="100"/>
        </p:scale>
        <p:origin x="200" y="304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jpg>
</file>

<file path=ppt/media/image4.png>
</file>

<file path=ppt/media/image5.png>
</file>

<file path=ppt/media/image6.png>
</file>

<file path=ppt/media/image7.png>
</file>

<file path=ppt/media/image7.tiff>
</file>

<file path=ppt/media/image8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8C27-4EA0-7247-87A3-872976A07B51}" type="datetimeFigureOut">
              <a:rPr lang="en-US" smtClean="0"/>
              <a:t>12/19/19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F59C2-7033-4B4D-ACA3-71A130EDE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29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87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4921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08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F-test, DV needs to be interval/ratio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13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199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27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672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Null and research hypotheses are mutually exclusive (they cover all possible outcomes)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275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937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50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𝑛𝑢𝑚</m:t>
                        </m:r>
                      </m:sub>
                    </m:sSub>
                  </m:oMath>
                </a14:m>
                <a:r>
                  <a:rPr lang="en-US" dirty="0"/>
                  <a:t> is also knowns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𝑏𝑒𝑡𝑤𝑒𝑒𝑛</m:t>
                        </m:r>
                      </m:sub>
                    </m:sSub>
                  </m:oMath>
                </a14:m>
                <a:endParaRPr lang="en-US" b="0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𝑑𝑒𝑛</m:t>
                        </m:r>
                      </m:sub>
                    </m:sSub>
                  </m:oMath>
                </a14:m>
                <a:r>
                  <a:rPr lang="en-US" dirty="0"/>
                  <a:t> is also knowns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𝑤𝑖𝑡h𝑖𝑛</m:t>
                        </m:r>
                      </m:sub>
                    </m:sSub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𝑟𝑒𝑠𝑖𝑑𝑢𝑎𝑙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b="0" i="0">
                    <a:latin typeface="Cambria Math" panose="02040503050406030204" pitchFamily="18" charset="0"/>
                  </a:rPr>
                  <a:t>𝑑𝑓_𝑛𝑢𝑚</a:t>
                </a:r>
                <a:r>
                  <a:rPr lang="en-US" dirty="0"/>
                  <a:t> is also knowns as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𝑑𝑓_𝑏𝑒𝑡𝑤𝑒𝑒𝑛</a:t>
                </a:r>
                <a:endParaRPr lang="en-US" b="0" dirty="0"/>
              </a:p>
              <a:p>
                <a:r>
                  <a:rPr lang="en-US" b="0" i="0">
                    <a:latin typeface="Cambria Math" panose="02040503050406030204" pitchFamily="18" charset="0"/>
                  </a:rPr>
                  <a:t>𝑑𝑓_𝑑𝑒𝑛</a:t>
                </a:r>
                <a:r>
                  <a:rPr lang="en-US" dirty="0"/>
                  <a:t> is also knowns as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𝑑𝑓_𝑤𝑖𝑡ℎ𝑖𝑛</a:t>
                </a:r>
                <a:r>
                  <a:rPr lang="en-US" dirty="0"/>
                  <a:t> or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𝑑𝑓_𝑒𝑟𝑟𝑜𝑟</a:t>
                </a:r>
                <a:r>
                  <a:rPr lang="en-US" dirty="0"/>
                  <a:t> or </a:t>
                </a:r>
                <a:r>
                  <a:rPr lang="en-US" b="0" i="0">
                    <a:latin typeface="Cambria Math" panose="02040503050406030204" pitchFamily="18" charset="0"/>
                  </a:rPr>
                  <a:t>𝑑𝑓_𝑟𝑒𝑠𝑖𝑑𝑢𝑎𝑙</a:t>
                </a:r>
                <a:r>
                  <a:rPr lang="en-US" dirty="0"/>
                  <a:t> 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67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802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our computed t value is beyond 2.05 OR our p-value is below .05, then we REJECT the null (the findings are statistically significant)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91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592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93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651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759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9188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018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085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712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49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895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12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also use Cohen’s d here as well for each mean difference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649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2604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503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don’t show a full example of a two-way ANOVA because it is just like one-way but it has multiple things we are testing: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interaction of the two predictors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 main effects of each predictor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5128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the effect of one of the predictors depends on the other predictor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7282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92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31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23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 goes from 0 to positive infinite</a:t>
            </a:r>
          </a:p>
          <a:p>
            <a:r>
              <a:rPr lang="en-US" dirty="0"/>
              <a:t>Is based on two different degrees of freedom</a:t>
            </a:r>
          </a:p>
          <a:p>
            <a:r>
              <a:rPr lang="en-US" dirty="0"/>
              <a:t>Only one tail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579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75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81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322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F59C2-7033-4B4D-ACA3-71A130EDE9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3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6D73-E719-D849-B192-46101C5BDE90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7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F9701-0A79-F944-95C4-63D074BCD5FE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E0CA4-DAFA-6D46-8CB2-2C9884C33B19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2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969C-4E88-FD4D-B0FD-C205835C558E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8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2FD85-1BA6-C144-9430-792891429B46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BD6FA-46B1-AB4D-BA89-52D1F1EDB7DC}" type="datetime1">
              <a:rPr lang="en-US" smtClean="0"/>
              <a:t>12/19/19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1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0F6F-40DD-C041-8CA9-F3B7FE603DF0}" type="datetime1">
              <a:rPr lang="en-US" smtClean="0"/>
              <a:t>12/19/19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55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E8225-12C7-9541-8776-7D580B3D5DF4}" type="datetime1">
              <a:rPr lang="en-US" smtClean="0"/>
              <a:t>12/19/19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48ADA-5976-EF4F-970E-AF67408D4544}" type="datetime1">
              <a:rPr lang="en-US" smtClean="0"/>
              <a:t>12/19/19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4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50B1-E69C-BF40-8DA9-7B6511B1163C}" type="datetime1">
              <a:rPr lang="en-US" smtClean="0"/>
              <a:t>12/19/19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66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AA9B4-0EE4-FC4D-BE81-EA98845A0C10}" type="datetime1">
              <a:rPr lang="en-US" smtClean="0"/>
              <a:t>12/19/19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21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F6ACF-BE73-1A41-A391-5F549B566778}" type="datetime1">
              <a:rPr lang="en-US" smtClean="0"/>
              <a:t>12/19/19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5F2EB-082D-1A4D-B2FA-EA5F6FE60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96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4MhbkWJzKk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561" y="1214437"/>
            <a:ext cx="11602995" cy="2387600"/>
          </a:xfrm>
        </p:spPr>
        <p:txBody>
          <a:bodyPr>
            <a:noAutofit/>
          </a:bodyPr>
          <a:lstStyle/>
          <a:p>
            <a:r>
              <a:rPr lang="en-US" sz="8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Applied Statistical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19382"/>
            <a:ext cx="9144000" cy="138395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EDUC 6050</a:t>
            </a:r>
          </a:p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Week 6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40259" y="5857102"/>
            <a:ext cx="10515600" cy="6403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accent4"/>
                </a:solidFill>
                <a:latin typeface="Consolas" charset="0"/>
                <a:ea typeface="Consolas" charset="0"/>
                <a:cs typeface="Consolas" charset="0"/>
              </a:rPr>
              <a:t>Finding clarity using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3C9858-B020-2A48-82E5-0C6A72484ECA}"/>
              </a:ext>
            </a:extLst>
          </p:cNvPr>
          <p:cNvSpPr txBox="1"/>
          <p:nvPr/>
        </p:nvSpPr>
        <p:spPr>
          <a:xfrm>
            <a:off x="774915" y="5315919"/>
            <a:ext cx="1761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NEEDS WORK!!!!</a:t>
            </a:r>
          </a:p>
        </p:txBody>
      </p:sp>
    </p:spTree>
    <p:extLst>
      <p:ext uri="{BB962C8B-B14F-4D97-AF65-F5344CB8AC3E}">
        <p14:creationId xmlns:p14="http://schemas.microsoft.com/office/powerpoint/2010/main" val="52443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Hypothesis Testing with ANOVA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10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838200" y="2816920"/>
            <a:ext cx="10515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State the Null and Research Hypotheses (symbolically and verbally)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an Effect Size and Describe it</a:t>
            </a:r>
          </a:p>
          <a:p>
            <a:pPr marL="514350" indent="-514350">
              <a:buAutoNum type="arabicPeriod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Interpreting the results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5E7469-6DC1-C542-A3A0-2B60CBF260BB}"/>
              </a:ext>
            </a:extLst>
          </p:cNvPr>
          <p:cNvSpPr/>
          <p:nvPr/>
        </p:nvSpPr>
        <p:spPr>
          <a:xfrm>
            <a:off x="2209800" y="1846032"/>
            <a:ext cx="7772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same 6 step approach!</a:t>
            </a:r>
            <a:endParaRPr lang="en-US" sz="2400" b="1" dirty="0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434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variance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282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A2AE59-7DF8-0D44-9E88-92B8B5D75359}"/>
              </a:ext>
            </a:extLst>
          </p:cNvPr>
          <p:cNvSpPr/>
          <p:nvPr/>
        </p:nvSpPr>
        <p:spPr>
          <a:xfrm>
            <a:off x="3988877" y="3687911"/>
            <a:ext cx="736492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Individuals are independent of each other (one person’s scores does not affect another’s)</a:t>
            </a:r>
          </a:p>
        </p:txBody>
      </p:sp>
      <p:sp>
        <p:nvSpPr>
          <p:cNvPr id="3" name="Bent-Up Arrow 2">
            <a:extLst>
              <a:ext uri="{FF2B5EF4-FFF2-40B4-BE49-F238E27FC236}">
                <a16:creationId xmlns:a16="http://schemas.microsoft.com/office/drawing/2014/main" id="{50A25689-570B-BD49-972E-8E45FE19DD9D}"/>
              </a:ext>
            </a:extLst>
          </p:cNvPr>
          <p:cNvSpPr/>
          <p:nvPr/>
        </p:nvSpPr>
        <p:spPr>
          <a:xfrm rot="5400000">
            <a:off x="2761048" y="3789769"/>
            <a:ext cx="1054100" cy="850385"/>
          </a:xfrm>
          <a:prstGeom prst="bentUpArrow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70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13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924A2D-88FA-4740-9B03-6AC58789A717}"/>
              </a:ext>
            </a:extLst>
          </p:cNvPr>
          <p:cNvSpPr/>
          <p:nvPr/>
        </p:nvSpPr>
        <p:spPr>
          <a:xfrm>
            <a:off x="3988877" y="5159159"/>
            <a:ext cx="736492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Here we need interval/ratio DV</a:t>
            </a: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7EE85762-44DB-7F48-994F-FD34F24F484A}"/>
              </a:ext>
            </a:extLst>
          </p:cNvPr>
          <p:cNvSpPr/>
          <p:nvPr/>
        </p:nvSpPr>
        <p:spPr>
          <a:xfrm rot="5400000">
            <a:off x="2761048" y="4698802"/>
            <a:ext cx="1054100" cy="850385"/>
          </a:xfrm>
          <a:prstGeom prst="bentUp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14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Homogeneity of variance</a:t>
            </a:r>
            <a:endParaRPr lang="en-US" sz="3200" dirty="0">
              <a:solidFill>
                <a:schemeClr val="bg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B3FFB4-DEAD-FE4C-8A8C-D7AE343CDADB}"/>
              </a:ext>
            </a:extLst>
          </p:cNvPr>
          <p:cNvSpPr/>
          <p:nvPr/>
        </p:nvSpPr>
        <p:spPr>
          <a:xfrm>
            <a:off x="3823777" y="3072827"/>
            <a:ext cx="3427923" cy="10772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Normality of the residuals</a:t>
            </a: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2C9E31F0-4B9F-2643-853B-DE67A7DC9527}"/>
              </a:ext>
            </a:extLst>
          </p:cNvPr>
          <p:cNvSpPr/>
          <p:nvPr/>
        </p:nvSpPr>
        <p:spPr>
          <a:xfrm rot="5400000" flipH="1">
            <a:off x="2537875" y="3421529"/>
            <a:ext cx="1500446" cy="850385"/>
          </a:xfrm>
          <a:prstGeom prst="bentUp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pic>
        <p:nvPicPr>
          <p:cNvPr id="2050" name="Picture 2" descr="http://localhost:51446/c11b75df-9e29-45fa-b54d-7ef0b3fc4eb5/1/res/01%20anova/resources/7428a81d3e425f69.png">
            <a:extLst>
              <a:ext uri="{FF2B5EF4-FFF2-40B4-BE49-F238E27FC236}">
                <a16:creationId xmlns:a16="http://schemas.microsoft.com/office/drawing/2014/main" id="{BFB92957-8960-ED4A-B7E1-23343656F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043" y="2037328"/>
            <a:ext cx="4851757" cy="431267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967518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300" y="339724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ED8DBF-5018-3743-AFB8-00DE5C7323E6}"/>
              </a:ext>
            </a:extLst>
          </p:cNvPr>
          <p:cNvSpPr/>
          <p:nvPr/>
        </p:nvSpPr>
        <p:spPr>
          <a:xfrm>
            <a:off x="1321877" y="3096499"/>
            <a:ext cx="8905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Independence of data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Appropriate measurement of variables for the analysis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bg2"/>
                </a:solidFill>
                <a:latin typeface="Consolas" charset="0"/>
                <a:cs typeface="Consolas" charset="0"/>
              </a:rPr>
              <a:t>Normality of distributions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of variance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CBD66D-DABE-6443-A731-A9C1FDB1DB62}"/>
              </a:ext>
            </a:extLst>
          </p:cNvPr>
          <p:cNvSpPr/>
          <p:nvPr/>
        </p:nvSpPr>
        <p:spPr>
          <a:xfrm>
            <a:off x="3610041" y="3526580"/>
            <a:ext cx="7364923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variances of groups should be equal (not strict if each group has similar sample sizes)</a:t>
            </a:r>
            <a:endParaRPr lang="en-US" sz="2000" b="1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73BC553A-D5F3-9540-B68F-7E47A6A14E6F}"/>
              </a:ext>
            </a:extLst>
          </p:cNvPr>
          <p:cNvSpPr/>
          <p:nvPr/>
        </p:nvSpPr>
        <p:spPr>
          <a:xfrm rot="5400000" flipH="1">
            <a:off x="2664074" y="4159509"/>
            <a:ext cx="838197" cy="850385"/>
          </a:xfrm>
          <a:prstGeom prst="bentUp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ADEDE7B-82F8-2B41-94D9-0B9A012FD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187526"/>
              </p:ext>
            </p:extLst>
          </p:nvPr>
        </p:nvGraphicFramePr>
        <p:xfrm>
          <a:off x="4760412" y="2095368"/>
          <a:ext cx="6961688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0422">
                  <a:extLst>
                    <a:ext uri="{9D8B030D-6E8A-4147-A177-3AD203B41FA5}">
                      <a16:colId xmlns:a16="http://schemas.microsoft.com/office/drawing/2014/main" val="129629850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666477210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2712936581"/>
                    </a:ext>
                  </a:extLst>
                </a:gridCol>
                <a:gridCol w="1740422">
                  <a:extLst>
                    <a:ext uri="{9D8B030D-6E8A-4147-A177-3AD203B41FA5}">
                      <a16:colId xmlns:a16="http://schemas.microsoft.com/office/drawing/2014/main" val="66842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F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df1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df2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854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2.86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3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34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.051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7293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8121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384045"/>
            <a:ext cx="9042400" cy="1325563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Examine Variables to Assess Statistical Assumptions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16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1156F-B192-4F4B-BCB9-09E835E6A1C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1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546DBD-7AD3-7842-B4F4-E45A849E60BB}"/>
              </a:ext>
            </a:extLst>
          </p:cNvPr>
          <p:cNvSpPr/>
          <p:nvPr/>
        </p:nvSpPr>
        <p:spPr>
          <a:xfrm>
            <a:off x="644448" y="2418834"/>
            <a:ext cx="71913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Examining the Basic Assumptions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6F0335-ADC9-BF44-84EC-18F8A781CF8A}"/>
              </a:ext>
            </a:extLst>
          </p:cNvPr>
          <p:cNvSpPr/>
          <p:nvPr/>
        </p:nvSpPr>
        <p:spPr>
          <a:xfrm>
            <a:off x="1321876" y="3096499"/>
            <a:ext cx="962552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Independence: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random sample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Appropriate measurement: 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know what your variables are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4"/>
                </a:solidFill>
                <a:latin typeface="Consolas" charset="0"/>
                <a:cs typeface="Consolas" charset="0"/>
              </a:rPr>
              <a:t>Normality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: Histograms, </a:t>
            </a:r>
            <a:r>
              <a:rPr lang="en-US" sz="32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Q-Q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, skew and kurtosis</a:t>
            </a:r>
          </a:p>
          <a:p>
            <a:pPr marL="514350" indent="-514350">
              <a:buAutoNum type="arabicPeriod"/>
            </a:pPr>
            <a:r>
              <a:rPr lang="en-US" sz="3200" b="1" dirty="0">
                <a:solidFill>
                  <a:schemeClr val="accent5"/>
                </a:solidFill>
                <a:latin typeface="Consolas" charset="0"/>
                <a:cs typeface="Consolas" charset="0"/>
              </a:rPr>
              <a:t>Homogeneity: </a:t>
            </a:r>
            <a:r>
              <a:rPr lang="en-US" sz="3200" b="1" dirty="0" err="1">
                <a:solidFill>
                  <a:schemeClr val="tx2"/>
                </a:solidFill>
                <a:latin typeface="Consolas" charset="0"/>
                <a:cs typeface="Consolas" charset="0"/>
              </a:rPr>
              <a:t>Levene’s</a:t>
            </a: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 Test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79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142745"/>
            <a:ext cx="8744894" cy="189731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State the Null and Research Hypotheses (symbolically and verbally)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59961C-5DDD-964F-B465-83D657696EA1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2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563A970-47AB-5240-8D7D-5CA9ADBBEF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4118552"/>
                  </p:ext>
                </p:extLst>
              </p:nvPr>
            </p:nvGraphicFramePr>
            <p:xfrm>
              <a:off x="644448" y="2503743"/>
              <a:ext cx="10937952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84130">
                      <a:extLst>
                        <a:ext uri="{9D8B030D-6E8A-4147-A177-3AD203B41FA5}">
                          <a16:colId xmlns:a16="http://schemas.microsoft.com/office/drawing/2014/main" val="1603415222"/>
                        </a:ext>
                      </a:extLst>
                    </a:gridCol>
                    <a:gridCol w="3022264">
                      <a:extLst>
                        <a:ext uri="{9D8B030D-6E8A-4147-A177-3AD203B41FA5}">
                          <a16:colId xmlns:a16="http://schemas.microsoft.com/office/drawing/2014/main" val="2896810510"/>
                        </a:ext>
                      </a:extLst>
                    </a:gridCol>
                    <a:gridCol w="2983351">
                      <a:extLst>
                        <a:ext uri="{9D8B030D-6E8A-4147-A177-3AD203B41FA5}">
                          <a16:colId xmlns:a16="http://schemas.microsoft.com/office/drawing/2014/main" val="1060877502"/>
                        </a:ext>
                      </a:extLst>
                    </a:gridCol>
                    <a:gridCol w="3048207">
                      <a:extLst>
                        <a:ext uri="{9D8B030D-6E8A-4147-A177-3AD203B41FA5}">
                          <a16:colId xmlns:a16="http://schemas.microsoft.com/office/drawing/2014/main" val="1462196635"/>
                        </a:ext>
                      </a:extLst>
                    </a:gridCol>
                  </a:tblGrid>
                  <a:tr h="7745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Hypothesis Type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Symbolic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Verbal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Difference between means created by: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90727"/>
                      </a:ext>
                    </a:extLst>
                  </a:tr>
                  <a:tr h="829914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Research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b="0" dirty="0"/>
                            <a:t>At least one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sz="2400" dirty="0"/>
                            <a:t> is different than the others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One</a:t>
                          </a:r>
                          <a:r>
                            <a:rPr lang="en-US" sz="2400" baseline="0" dirty="0"/>
                            <a:t> of the groups’ </a:t>
                          </a:r>
                          <a:r>
                            <a:rPr lang="en-US" sz="2400" dirty="0"/>
                            <a:t>means is different than the</a:t>
                          </a:r>
                          <a:r>
                            <a:rPr lang="en-US" sz="2400" baseline="0" dirty="0"/>
                            <a:t> others</a:t>
                          </a:r>
                          <a:endParaRPr 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True differences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9195531"/>
                      </a:ext>
                    </a:extLst>
                  </a:tr>
                  <a:tr h="7745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Null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0" dirty="0"/>
                            <a:t>All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en-US" sz="2400" dirty="0"/>
                            <a:t>’s are</a:t>
                          </a:r>
                          <a:r>
                            <a:rPr lang="en-US" sz="2400" baseline="0" dirty="0"/>
                            <a:t> the</a:t>
                          </a:r>
                          <a:r>
                            <a:rPr lang="en-US" sz="2400" dirty="0"/>
                            <a:t> same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There is no </a:t>
                          </a:r>
                          <a:r>
                            <a:rPr lang="en-US" sz="2400" i="1" dirty="0"/>
                            <a:t>real</a:t>
                          </a:r>
                          <a:r>
                            <a:rPr lang="en-US" sz="2400" dirty="0"/>
                            <a:t> difference between the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Random chance (sampling error)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2646344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563A970-47AB-5240-8D7D-5CA9ADBBEF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4118552"/>
                  </p:ext>
                </p:extLst>
              </p:nvPr>
            </p:nvGraphicFramePr>
            <p:xfrm>
              <a:off x="644448" y="2503743"/>
              <a:ext cx="10937952" cy="3200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84130">
                      <a:extLst>
                        <a:ext uri="{9D8B030D-6E8A-4147-A177-3AD203B41FA5}">
                          <a16:colId xmlns:a16="http://schemas.microsoft.com/office/drawing/2014/main" val="1603415222"/>
                        </a:ext>
                      </a:extLst>
                    </a:gridCol>
                    <a:gridCol w="3022264">
                      <a:extLst>
                        <a:ext uri="{9D8B030D-6E8A-4147-A177-3AD203B41FA5}">
                          <a16:colId xmlns:a16="http://schemas.microsoft.com/office/drawing/2014/main" val="2896810510"/>
                        </a:ext>
                      </a:extLst>
                    </a:gridCol>
                    <a:gridCol w="2983351">
                      <a:extLst>
                        <a:ext uri="{9D8B030D-6E8A-4147-A177-3AD203B41FA5}">
                          <a16:colId xmlns:a16="http://schemas.microsoft.com/office/drawing/2014/main" val="1060877502"/>
                        </a:ext>
                      </a:extLst>
                    </a:gridCol>
                    <a:gridCol w="3048207">
                      <a:extLst>
                        <a:ext uri="{9D8B030D-6E8A-4147-A177-3AD203B41FA5}">
                          <a16:colId xmlns:a16="http://schemas.microsoft.com/office/drawing/2014/main" val="1462196635"/>
                        </a:ext>
                      </a:extLst>
                    </a:gridCol>
                  </a:tblGrid>
                  <a:tr h="82296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Hypothesis Type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Symbolic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Verbal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Difference between means created by: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8790727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Research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2343" t="-73404" r="-199582" b="-1095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One</a:t>
                          </a:r>
                          <a:r>
                            <a:rPr lang="en-US" sz="2400" baseline="0" dirty="0"/>
                            <a:t> of the groups’ </a:t>
                          </a:r>
                          <a:r>
                            <a:rPr lang="en-US" sz="2400" dirty="0"/>
                            <a:t>means is different than the</a:t>
                          </a:r>
                          <a:r>
                            <a:rPr lang="en-US" sz="2400" baseline="0" dirty="0"/>
                            <a:t> others</a:t>
                          </a:r>
                          <a:endParaRPr 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True differences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9195531"/>
                      </a:ext>
                    </a:extLst>
                  </a:tr>
                  <a:tr h="1188720"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Null Hypothesis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2343" t="-173404" r="-199582" b="-95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There is no </a:t>
                          </a:r>
                          <a:r>
                            <a:rPr lang="en-US" sz="2400" i="1" dirty="0"/>
                            <a:t>real</a:t>
                          </a:r>
                          <a:r>
                            <a:rPr lang="en-US" sz="2400" dirty="0"/>
                            <a:t> difference between the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400" dirty="0"/>
                            <a:t>Random chance (sampling error)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2646344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75199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18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39800" y="2266727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How much evidence is enough to believe the null is not true?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438587-A1B4-254C-9577-8F13D20ACF57}"/>
              </a:ext>
            </a:extLst>
          </p:cNvPr>
          <p:cNvSpPr txBox="1"/>
          <p:nvPr/>
        </p:nvSpPr>
        <p:spPr>
          <a:xfrm>
            <a:off x="939800" y="3771026"/>
            <a:ext cx="5308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Before analyzing the data, we define the critical regions (generally based on an alpha = .05)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AE547A0-EF0B-334C-BBF5-39DA022BE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143" y="3151418"/>
            <a:ext cx="4468525" cy="320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19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/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56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805" y="172995"/>
            <a:ext cx="10997513" cy="3235281"/>
          </a:xfrm>
        </p:spPr>
        <p:txBody>
          <a:bodyPr>
            <a:noAutofit/>
          </a:bodyPr>
          <a:lstStyle/>
          <a:p>
            <a:pPr algn="ctr"/>
            <a:r>
              <a:rPr lang="en-US" sz="166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Today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823BF1-B6D7-CF47-A0A4-F6DA0DABA294}"/>
              </a:ext>
            </a:extLst>
          </p:cNvPr>
          <p:cNvSpPr/>
          <p:nvPr/>
        </p:nvSpPr>
        <p:spPr>
          <a:xfrm>
            <a:off x="1106711" y="3229057"/>
            <a:ext cx="1082584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Hypothesis Testing </a:t>
            </a:r>
            <a:r>
              <a:rPr lang="en-US" sz="4000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with ANOVA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Repeated Measures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Mixed</a:t>
            </a:r>
          </a:p>
        </p:txBody>
      </p:sp>
    </p:spTree>
    <p:extLst>
      <p:ext uri="{BB962C8B-B14F-4D97-AF65-F5344CB8AC3E}">
        <p14:creationId xmlns:p14="http://schemas.microsoft.com/office/powerpoint/2010/main" val="937250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20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2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>
              <a:solidFill>
                <a:schemeClr val="bg2"/>
              </a:solidFill>
            </a:endParaRPr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EB19899-03D0-594E-A69F-17CDEE5524C0}"/>
                  </a:ext>
                </a:extLst>
              </p:cNvPr>
              <p:cNvSpPr txBox="1"/>
              <p:nvPr/>
            </p:nvSpPr>
            <p:spPr>
              <a:xfrm>
                <a:off x="990600" y="4894303"/>
                <a:ext cx="481870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𝒅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𝒇</m:t>
                        </m:r>
                      </m:e>
                      <m:sub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𝒏𝒖𝒎</m:t>
                        </m:r>
                      </m:sub>
                    </m:sSub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=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𝒈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 −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𝟏</m:t>
                    </m:r>
                  </m:oMath>
                </a14:m>
                <a:r>
                  <a:rPr lang="en-US" sz="2800" b="1" dirty="0">
                    <a:solidFill>
                      <a:schemeClr val="accent1"/>
                    </a:solidFill>
                    <a:latin typeface="Consolas" charset="0"/>
                    <a:ea typeface="Consolas" charset="0"/>
                    <a:cs typeface="Consolas" charset="0"/>
                  </a:rPr>
                  <a:t> where g is number of groups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EB19899-03D0-594E-A69F-17CDEE5524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4894303"/>
                <a:ext cx="4818706" cy="954107"/>
              </a:xfrm>
              <a:prstGeom prst="rect">
                <a:avLst/>
              </a:prstGeom>
              <a:blipFill>
                <a:blip r:embed="rId3"/>
                <a:stretch>
                  <a:fillRect l="-2368" t="-5195" r="-5789" b="-155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EC35D0A6-91D3-B140-A2D6-BEC6C8B15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438587-A1B4-254C-9577-8F13D20ACF57}"/>
              </a:ext>
            </a:extLst>
          </p:cNvPr>
          <p:cNvSpPr txBox="1"/>
          <p:nvPr/>
        </p:nvSpPr>
        <p:spPr>
          <a:xfrm>
            <a:off x="990600" y="3352182"/>
            <a:ext cx="5676900" cy="13849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Use the table in the 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Base on alpha and 2 specific </a:t>
            </a:r>
            <a:r>
              <a:rPr lang="en-US" sz="2800" b="1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df’s</a:t>
            </a:r>
            <a:endParaRPr lang="en-US" sz="2800" b="1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E73FAE4-C9FA-6B44-8236-B966460F36A5}"/>
                  </a:ext>
                </a:extLst>
              </p:cNvPr>
              <p:cNvSpPr txBox="1"/>
              <p:nvPr/>
            </p:nvSpPr>
            <p:spPr>
              <a:xfrm>
                <a:off x="990600" y="5767368"/>
                <a:ext cx="481870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𝒅</m:t>
                    </m:r>
                    <m:sSub>
                      <m:sSubPr>
                        <m:ctrlP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𝒇</m:t>
                        </m:r>
                      </m:e>
                      <m:sub>
                        <m:r>
                          <a:rPr lang="en-US" sz="2800" b="1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  <m:t>𝒅𝒆𝒏</m:t>
                        </m:r>
                      </m:sub>
                    </m:sSub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=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𝑵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 −</m:t>
                    </m:r>
                    <m:r>
                      <a:rPr lang="en-US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onsolas" charset="0"/>
                        <a:cs typeface="Consolas" charset="0"/>
                      </a:rPr>
                      <m:t>𝒈</m:t>
                    </m:r>
                  </m:oMath>
                </a14:m>
                <a:r>
                  <a:rPr lang="en-US" sz="2800" b="1" dirty="0">
                    <a:solidFill>
                      <a:schemeClr val="accent1"/>
                    </a:solidFill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E73FAE4-C9FA-6B44-8236-B966460F36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5767368"/>
                <a:ext cx="4818706" cy="523220"/>
              </a:xfrm>
              <a:prstGeom prst="rect">
                <a:avLst/>
              </a:prstGeom>
              <a:blipFill>
                <a:blip r:embed="rId5"/>
                <a:stretch>
                  <a:fillRect l="-789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6142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7" grpId="0" build="p" animBg="1"/>
      <p:bldP spid="1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306" y="390972"/>
            <a:ext cx="8097194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Define Critical Regions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990600" y="2123986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We decide on an alpha level first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88BE-EDBB-194C-A65F-1FF9EB5458BC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3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22A8B7-52ED-AE4F-B7DC-BAF11CD6864F}"/>
              </a:ext>
            </a:extLst>
          </p:cNvPr>
          <p:cNvSpPr/>
          <p:nvPr/>
        </p:nvSpPr>
        <p:spPr>
          <a:xfrm>
            <a:off x="2110752" y="2707833"/>
            <a:ext cx="88747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Then calculate the critical value (based on sample size)</a:t>
            </a:r>
            <a:endParaRPr lang="en-US" sz="3600" dirty="0"/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D257471F-D048-1E4A-BF69-57B6A7011981}"/>
              </a:ext>
            </a:extLst>
          </p:cNvPr>
          <p:cNvSpPr/>
          <p:nvPr/>
        </p:nvSpPr>
        <p:spPr>
          <a:xfrm rot="5400000">
            <a:off x="1321877" y="2786875"/>
            <a:ext cx="519623" cy="522622"/>
          </a:xfrm>
          <a:prstGeom prst="bentUp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859C593-0A2A-F446-8958-62BF8AE58024}"/>
                  </a:ext>
                </a:extLst>
              </p:cNvPr>
              <p:cNvSpPr txBox="1"/>
              <p:nvPr/>
            </p:nvSpPr>
            <p:spPr>
              <a:xfrm>
                <a:off x="4371502" y="4230399"/>
                <a:ext cx="468359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𝑭</m:t>
                          </m:r>
                        </m:e>
                        <m:sub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𝒄𝒓𝒊𝒕𝒊𝒄𝒂𝒍</m:t>
                          </m:r>
                        </m:sub>
                      </m:sSub>
                      <m:d>
                        <m:dPr>
                          <m:ctrlP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dPr>
                        <m:e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</m:t>
                          </m:r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, </m:t>
                          </m:r>
                          <m:r>
                            <a:rPr lang="en-US" sz="2800" b="1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𝟐𝟗</m:t>
                          </m:r>
                        </m:e>
                      </m:d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.</m:t>
                      </m:r>
                      <m:r>
                        <a:rPr lang="en-US" sz="2800" b="1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𝟑𝟑</m:t>
                      </m:r>
                    </m:oMath>
                  </m:oMathPara>
                </a14:m>
                <a:endParaRPr lang="en-US" sz="2800" b="1" dirty="0">
                  <a:solidFill>
                    <a:schemeClr val="accent1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859C593-0A2A-F446-8958-62BF8AE58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71502" y="4230399"/>
                <a:ext cx="4683597" cy="523220"/>
              </a:xfrm>
              <a:prstGeom prst="rect">
                <a:avLst/>
              </a:prstGeom>
              <a:blipFill>
                <a:blip r:embed="rId3"/>
                <a:stretch>
                  <a:fillRect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9992B36-EAD2-D649-B2E9-3701DA3B545B}"/>
                  </a:ext>
                </a:extLst>
              </p:cNvPr>
              <p:cNvSpPr txBox="1"/>
              <p:nvPr/>
            </p:nvSpPr>
            <p:spPr>
              <a:xfrm>
                <a:off x="990600" y="5089546"/>
                <a:ext cx="9994900" cy="140391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chemeClr val="accent6"/>
                    </a:solidFill>
                    <a:latin typeface="Consolas" charset="0"/>
                    <a:ea typeface="Consolas" charset="0"/>
                    <a:cs typeface="Consolas" charset="0"/>
                  </a:rPr>
                  <a:t>So our critical region is defined as: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𝜶</m:t>
                      </m:r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 .</m:t>
                      </m:r>
                      <m:r>
                        <a:rPr lang="en-US" sz="2800" b="1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𝟎𝟓</m:t>
                      </m:r>
                    </m:oMath>
                  </m:oMathPara>
                </a14:m>
                <a:endParaRPr lang="en-US" sz="2800" b="1" i="1" dirty="0">
                  <a:solidFill>
                    <a:schemeClr val="accent6"/>
                  </a:solidFill>
                  <a:latin typeface="Cambria Math" panose="02040503050406030204" pitchFamily="18" charset="0"/>
                  <a:ea typeface="Consolas" charset="0"/>
                  <a:cs typeface="Consolas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𝑭</m:t>
                          </m:r>
                        </m:e>
                        <m:sub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𝒄𝒓𝒊𝒕𝒊𝒄𝒂𝒍</m:t>
                          </m:r>
                        </m:sub>
                      </m:sSub>
                      <m:d>
                        <m:dPr>
                          <m:ctrlP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</m:t>
                          </m:r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, </m:t>
                          </m:r>
                          <m:r>
                            <a:rPr lang="en-US" sz="2800" b="1" i="1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Consolas" charset="0"/>
                              <a:cs typeface="Consolas" charset="0"/>
                            </a:rPr>
                            <m:t>𝟐𝟗</m:t>
                          </m:r>
                        </m:e>
                      </m:d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=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.</m:t>
                      </m:r>
                      <m:r>
                        <a:rPr lang="en-US" sz="2800" b="1" i="1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onsolas" charset="0"/>
                          <a:cs typeface="Consolas" charset="0"/>
                        </a:rPr>
                        <m:t>𝟑𝟑</m:t>
                      </m:r>
                    </m:oMath>
                  </m:oMathPara>
                </a14:m>
                <a:endParaRPr lang="en-US" sz="2800" b="1" dirty="0">
                  <a:solidFill>
                    <a:schemeClr val="accent6"/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9992B36-EAD2-D649-B2E9-3701DA3B5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5089546"/>
                <a:ext cx="9994900" cy="1403910"/>
              </a:xfrm>
              <a:prstGeom prst="rect">
                <a:avLst/>
              </a:prstGeom>
              <a:blipFill>
                <a:blip r:embed="rId4"/>
                <a:stretch>
                  <a:fillRect t="-45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741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22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366133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0366133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567430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8202420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>
                              <a:solidFill>
                                <a:schemeClr val="bg2"/>
                              </a:solidFill>
                            </a:rPr>
                            <a:t>df</a:t>
                          </a:r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08202420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>
                              <a:solidFill>
                                <a:schemeClr val="bg2"/>
                              </a:solidFill>
                            </a:rPr>
                            <a:t>df</a:t>
                          </a:r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413616-E984-904C-82B1-19EFC6348939}"/>
              </a:ext>
            </a:extLst>
          </p:cNvPr>
          <p:cNvCxnSpPr>
            <a:cxnSpLocks/>
          </p:cNvCxnSpPr>
          <p:nvPr/>
        </p:nvCxnSpPr>
        <p:spPr>
          <a:xfrm flipV="1">
            <a:off x="3873500" y="2458502"/>
            <a:ext cx="457200" cy="374234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C9D145B-5B18-914A-BFF4-A66181377BA3}"/>
              </a:ext>
            </a:extLst>
          </p:cNvPr>
          <p:cNvSpPr txBox="1"/>
          <p:nvPr/>
        </p:nvSpPr>
        <p:spPr>
          <a:xfrm>
            <a:off x="1398077" y="2030879"/>
            <a:ext cx="9641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“Sum of Squares” – adding up all the squared deviations (essentially like SD)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AD29D9-C180-294B-8428-CF7B8B685FC2}"/>
              </a:ext>
            </a:extLst>
          </p:cNvPr>
          <p:cNvCxnSpPr>
            <a:cxnSpLocks/>
          </p:cNvCxnSpPr>
          <p:nvPr/>
        </p:nvCxnSpPr>
        <p:spPr>
          <a:xfrm>
            <a:off x="2679700" y="3634591"/>
            <a:ext cx="571500" cy="168907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C3CE41-EDF2-6D40-A81C-B4D3AC8F7500}"/>
              </a:ext>
            </a:extLst>
          </p:cNvPr>
          <p:cNvSpPr txBox="1"/>
          <p:nvPr/>
        </p:nvSpPr>
        <p:spPr>
          <a:xfrm>
            <a:off x="953577" y="5323661"/>
            <a:ext cx="6885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Gets split by where the variation is coming from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Between the groups (the differences in the groups)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Within the groups</a:t>
            </a:r>
          </a:p>
        </p:txBody>
      </p:sp>
    </p:spTree>
    <p:extLst>
      <p:ext uri="{BB962C8B-B14F-4D97-AF65-F5344CB8AC3E}">
        <p14:creationId xmlns:p14="http://schemas.microsoft.com/office/powerpoint/2010/main" val="37486762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pic>
        <p:nvPicPr>
          <p:cNvPr id="5124" name="Picture 4" descr="http://localhost:51446/c11b75df-9e29-45fa-b54d-7ef0b3fc4eb5/3/res/03%20descriptives/resources/03eb4300a4a2cd5e.png">
            <a:extLst>
              <a:ext uri="{FF2B5EF4-FFF2-40B4-BE49-F238E27FC236}">
                <a16:creationId xmlns:a16="http://schemas.microsoft.com/office/drawing/2014/main" id="{6A445EEC-4EF4-C246-A5D0-59326F2B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2" y="1506570"/>
            <a:ext cx="7970838" cy="521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Left Brace 3">
            <a:extLst>
              <a:ext uri="{FF2B5EF4-FFF2-40B4-BE49-F238E27FC236}">
                <a16:creationId xmlns:a16="http://schemas.microsoft.com/office/drawing/2014/main" id="{88E34540-E7F5-C14D-B037-DC72B15D386E}"/>
              </a:ext>
            </a:extLst>
          </p:cNvPr>
          <p:cNvSpPr/>
          <p:nvPr/>
        </p:nvSpPr>
        <p:spPr>
          <a:xfrm>
            <a:off x="3492500" y="1930400"/>
            <a:ext cx="457200" cy="3213100"/>
          </a:xfrm>
          <a:prstGeom prst="leftBrac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5FF0B624-B15D-BE47-AB3E-98267F14F5FD}"/>
              </a:ext>
            </a:extLst>
          </p:cNvPr>
          <p:cNvSpPr/>
          <p:nvPr/>
        </p:nvSpPr>
        <p:spPr>
          <a:xfrm>
            <a:off x="6280150" y="4914899"/>
            <a:ext cx="457200" cy="850901"/>
          </a:xfrm>
          <a:prstGeom prst="leftBrac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4AE4ED-A0CC-1145-9C4E-29CF2C693D14}"/>
              </a:ext>
            </a:extLst>
          </p:cNvPr>
          <p:cNvSpPr txBox="1"/>
          <p:nvPr/>
        </p:nvSpPr>
        <p:spPr>
          <a:xfrm>
            <a:off x="4060825" y="5119469"/>
            <a:ext cx="2162286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Within group variation (residual)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A5EC49-4D88-F546-8ABE-D4108FA7666F}"/>
              </a:ext>
            </a:extLst>
          </p:cNvPr>
          <p:cNvSpPr/>
          <p:nvPr/>
        </p:nvSpPr>
        <p:spPr>
          <a:xfrm rot="16200000">
            <a:off x="1455223" y="3542342"/>
            <a:ext cx="1603212" cy="462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Outcome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2BE595-798A-8848-A6F9-336F9FDD078C}"/>
              </a:ext>
            </a:extLst>
          </p:cNvPr>
          <p:cNvSpPr txBox="1"/>
          <p:nvPr/>
        </p:nvSpPr>
        <p:spPr>
          <a:xfrm>
            <a:off x="1039757" y="3236585"/>
            <a:ext cx="2162286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Within group variation (residual)</a:t>
            </a:r>
          </a:p>
        </p:txBody>
      </p:sp>
    </p:spTree>
    <p:extLst>
      <p:ext uri="{BB962C8B-B14F-4D97-AF65-F5344CB8AC3E}">
        <p14:creationId xmlns:p14="http://schemas.microsoft.com/office/powerpoint/2010/main" val="163102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pic>
        <p:nvPicPr>
          <p:cNvPr id="5124" name="Picture 4" descr="http://localhost:51446/c11b75df-9e29-45fa-b54d-7ef0b3fc4eb5/3/res/03%20descriptives/resources/03eb4300a4a2cd5e.png">
            <a:extLst>
              <a:ext uri="{FF2B5EF4-FFF2-40B4-BE49-F238E27FC236}">
                <a16:creationId xmlns:a16="http://schemas.microsoft.com/office/drawing/2014/main" id="{6A445EEC-4EF4-C246-A5D0-59326F2B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362" y="1506570"/>
            <a:ext cx="7970838" cy="521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2BE595-798A-8848-A6F9-336F9FDD078C}"/>
              </a:ext>
            </a:extLst>
          </p:cNvPr>
          <p:cNvSpPr txBox="1"/>
          <p:nvPr/>
        </p:nvSpPr>
        <p:spPr>
          <a:xfrm>
            <a:off x="9755159" y="4082776"/>
            <a:ext cx="2162286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Between Groups variation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77DF6F-0AE4-D449-A588-E79ADF3B5056}"/>
              </a:ext>
            </a:extLst>
          </p:cNvPr>
          <p:cNvCxnSpPr/>
          <p:nvPr/>
        </p:nvCxnSpPr>
        <p:spPr>
          <a:xfrm>
            <a:off x="4076700" y="3236585"/>
            <a:ext cx="14351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8A6E48-8E96-8B4B-A506-D140DE460472}"/>
              </a:ext>
            </a:extLst>
          </p:cNvPr>
          <p:cNvCxnSpPr/>
          <p:nvPr/>
        </p:nvCxnSpPr>
        <p:spPr>
          <a:xfrm>
            <a:off x="7175500" y="5397500"/>
            <a:ext cx="14351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Bracket 19">
            <a:extLst>
              <a:ext uri="{FF2B5EF4-FFF2-40B4-BE49-F238E27FC236}">
                <a16:creationId xmlns:a16="http://schemas.microsoft.com/office/drawing/2014/main" id="{AE71B9C0-D87D-3540-A120-EE34B0C531AB}"/>
              </a:ext>
            </a:extLst>
          </p:cNvPr>
          <p:cNvSpPr/>
          <p:nvPr/>
        </p:nvSpPr>
        <p:spPr>
          <a:xfrm>
            <a:off x="9151541" y="3236585"/>
            <a:ext cx="284559" cy="2160915"/>
          </a:xfrm>
          <a:prstGeom prst="rightBracket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1AF321-8B75-6F44-A8E3-D0185692ADB7}"/>
              </a:ext>
            </a:extLst>
          </p:cNvPr>
          <p:cNvSpPr/>
          <p:nvPr/>
        </p:nvSpPr>
        <p:spPr>
          <a:xfrm rot="16200000">
            <a:off x="1455223" y="3542342"/>
            <a:ext cx="1603212" cy="462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Outcome</a:t>
            </a:r>
          </a:p>
        </p:txBody>
      </p:sp>
    </p:spTree>
    <p:extLst>
      <p:ext uri="{BB962C8B-B14F-4D97-AF65-F5344CB8AC3E}">
        <p14:creationId xmlns:p14="http://schemas.microsoft.com/office/powerpoint/2010/main" val="1273834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763387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solidFill>
                                                  <a:schemeClr val="bg2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17633871"/>
                  </p:ext>
                </p:extLst>
              </p:nvPr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solidFill>
                                <a:schemeClr val="bg2"/>
                              </a:solidFill>
                            </a:rPr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>
                            <a:solidFill>
                              <a:schemeClr val="bg2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8F555F-60D1-0B43-AFD1-FD453499E4ED}"/>
              </a:ext>
            </a:extLst>
          </p:cNvPr>
          <p:cNvCxnSpPr>
            <a:cxnSpLocks/>
          </p:cNvCxnSpPr>
          <p:nvPr/>
        </p:nvCxnSpPr>
        <p:spPr>
          <a:xfrm>
            <a:off x="6686452" y="4788853"/>
            <a:ext cx="1568352" cy="735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3F74122-8EDA-3C42-9BD4-CAABA95208E6}"/>
              </a:ext>
            </a:extLst>
          </p:cNvPr>
          <p:cNvSpPr txBox="1"/>
          <p:nvPr/>
        </p:nvSpPr>
        <p:spPr>
          <a:xfrm>
            <a:off x="7470628" y="5648157"/>
            <a:ext cx="194290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These are all ratios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A5E8A3-C2FA-554C-88FB-C9E5145A52DE}"/>
              </a:ext>
            </a:extLst>
          </p:cNvPr>
          <p:cNvCxnSpPr>
            <a:cxnSpLocks/>
          </p:cNvCxnSpPr>
          <p:nvPr/>
        </p:nvCxnSpPr>
        <p:spPr>
          <a:xfrm>
            <a:off x="7747000" y="4170333"/>
            <a:ext cx="507804" cy="1354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032F96-C821-9B48-9C6F-9793D47D44CB}"/>
              </a:ext>
            </a:extLst>
          </p:cNvPr>
          <p:cNvSpPr txBox="1"/>
          <p:nvPr/>
        </p:nvSpPr>
        <p:spPr>
          <a:xfrm>
            <a:off x="331798" y="5324991"/>
            <a:ext cx="5248352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Is the amount of difference in the means big compared to how much variability there is in the groups?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ED72AF-58F1-C34D-B6D4-E23092F26BA4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5580150" y="5832823"/>
            <a:ext cx="1890478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B387F33-1CF1-1842-8A66-4350913941CC}"/>
              </a:ext>
            </a:extLst>
          </p:cNvPr>
          <p:cNvSpPr txBox="1"/>
          <p:nvPr/>
        </p:nvSpPr>
        <p:spPr>
          <a:xfrm rot="21300587">
            <a:off x="6177287" y="5886775"/>
            <a:ext cx="97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552906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032F96-C821-9B48-9C6F-9793D47D44CB}"/>
              </a:ext>
            </a:extLst>
          </p:cNvPr>
          <p:cNvSpPr txBox="1"/>
          <p:nvPr/>
        </p:nvSpPr>
        <p:spPr>
          <a:xfrm>
            <a:off x="3659198" y="1824280"/>
            <a:ext cx="5248352" cy="17543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</a:rPr>
              <a:t>F-statistic and p-value tell you if one of the groups is different than the others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CEB386-CFF7-1248-97CD-2D717754EAE9}"/>
              </a:ext>
            </a:extLst>
          </p:cNvPr>
          <p:cNvSpPr txBox="1"/>
          <p:nvPr/>
        </p:nvSpPr>
        <p:spPr>
          <a:xfrm>
            <a:off x="857222" y="4346716"/>
            <a:ext cx="524835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But it doesn’t tell you which ones are different...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6597622" y="3813316"/>
            <a:ext cx="5248352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accent6"/>
                </a:solidFill>
              </a:rPr>
              <a:t>Post Hoc Tests</a:t>
            </a:r>
          </a:p>
        </p:txBody>
      </p:sp>
    </p:spTree>
    <p:extLst>
      <p:ext uri="{BB962C8B-B14F-4D97-AF65-F5344CB8AC3E}">
        <p14:creationId xmlns:p14="http://schemas.microsoft.com/office/powerpoint/2010/main" val="67931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uiExpan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3562322" y="1463816"/>
            <a:ext cx="5248352" cy="14465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</a:t>
            </a:r>
          </a:p>
          <a:p>
            <a:pPr algn="ctr"/>
            <a:r>
              <a:rPr lang="en-US" sz="4400" b="1" dirty="0">
                <a:solidFill>
                  <a:schemeClr val="accent6"/>
                </a:solidFill>
              </a:rPr>
              <a:t>(or Contrasts)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BAE8B5-6D7B-BF41-AB86-8197BF95A582}"/>
              </a:ext>
            </a:extLst>
          </p:cNvPr>
          <p:cNvSpPr txBox="1"/>
          <p:nvPr/>
        </p:nvSpPr>
        <p:spPr>
          <a:xfrm>
            <a:off x="901700" y="3424635"/>
            <a:ext cx="9332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Post hoc </a:t>
            </a:r>
            <a:r>
              <a:rPr lang="en-US" sz="2800" dirty="0"/>
              <a:t>usually refers to comparing all groups with each other (and making an adjustment for the multiple comparisons)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5B097-8BDD-1544-855C-9B0A152E6FB4}"/>
              </a:ext>
            </a:extLst>
          </p:cNvPr>
          <p:cNvSpPr txBox="1"/>
          <p:nvPr/>
        </p:nvSpPr>
        <p:spPr>
          <a:xfrm>
            <a:off x="901700" y="4887974"/>
            <a:ext cx="9332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Contrasts </a:t>
            </a:r>
            <a:r>
              <a:rPr lang="en-US" sz="2800" dirty="0"/>
              <a:t>usually refers to comparing some of the groups with each other (or a combination of groups with each other)</a:t>
            </a:r>
          </a:p>
        </p:txBody>
      </p:sp>
    </p:spTree>
    <p:extLst>
      <p:ext uri="{BB962C8B-B14F-4D97-AF65-F5344CB8AC3E}">
        <p14:creationId xmlns:p14="http://schemas.microsoft.com/office/powerpoint/2010/main" val="33227651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2209800" y="1463816"/>
            <a:ext cx="8040698" cy="7694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 (or Contrasts)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25FE4E9-2A4E-BA46-80EF-A776A652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681405"/>
              </p:ext>
            </p:extLst>
          </p:nvPr>
        </p:nvGraphicFramePr>
        <p:xfrm>
          <a:off x="2122498" y="2474829"/>
          <a:ext cx="8128000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1473785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071341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6482664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8794490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6377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Contrasts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55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-1.19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-0.841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283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1.835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83041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468907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e>
                                  <m:sub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𝒕𝒖𝒌𝒆𝒚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9468907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94488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0000" t="-6667" r="-1183" b="-18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6231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698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15F95-1310-B245-A259-454A3D8BA3B7}"/>
              </a:ext>
            </a:extLst>
          </p:cNvPr>
          <p:cNvSpPr txBox="1"/>
          <p:nvPr/>
        </p:nvSpPr>
        <p:spPr>
          <a:xfrm>
            <a:off x="2209800" y="1463816"/>
            <a:ext cx="8040698" cy="7694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/>
                </a:solidFill>
              </a:rPr>
              <a:t>Post Hoc Tests (or Contrasts)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25FE4E9-2A4E-BA46-80EF-A776A652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1569964"/>
              </p:ext>
            </p:extLst>
          </p:nvPr>
        </p:nvGraphicFramePr>
        <p:xfrm>
          <a:off x="2122498" y="2474829"/>
          <a:ext cx="8128000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81473785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071341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6482664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8794490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63777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Contrasts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Estimate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55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-1.19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-0.841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accent6"/>
                          </a:solidFill>
                        </a:rPr>
                        <a:t>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283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 –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2.15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1.835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bg2"/>
                          </a:solidFill>
                        </a:rPr>
                        <a:t>.075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83041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77332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e>
                                  <m:sub>
                                    <m:r>
                                      <a:rPr lang="en-US" sz="2800" b="1" i="1" smtClean="0">
                                        <a:latin typeface="Cambria Math" panose="02040503050406030204" pitchFamily="18" charset="0"/>
                                      </a:rPr>
                                      <m:t>𝒕𝒖𝒌𝒆𝒚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accent6"/>
                              </a:solidFill>
                            </a:rPr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76A46C90-EC7D-2A49-9C19-1D57E876F00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77332"/>
                  </p:ext>
                </p:extLst>
              </p:nvPr>
            </p:nvGraphicFramePr>
            <p:xfrm>
              <a:off x="831823" y="4222115"/>
              <a:ext cx="10709350" cy="2499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41870">
                      <a:extLst>
                        <a:ext uri="{9D8B030D-6E8A-4147-A177-3AD203B41FA5}">
                          <a16:colId xmlns:a16="http://schemas.microsoft.com/office/drawing/2014/main" val="381473785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807134135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2164826647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1387944906"/>
                        </a:ext>
                      </a:extLst>
                    </a:gridCol>
                    <a:gridCol w="2141870">
                      <a:extLst>
                        <a:ext uri="{9D8B030D-6E8A-4147-A177-3AD203B41FA5}">
                          <a16:colId xmlns:a16="http://schemas.microsoft.com/office/drawing/2014/main" val="3463777621"/>
                        </a:ext>
                      </a:extLst>
                    </a:gridCol>
                  </a:tblGrid>
                  <a:tr h="94488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Post Hoc Comparisons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Estimate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00000" t="-6667" r="-1183" b="-18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8655593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0 – 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1.19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-0.841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accent6"/>
                              </a:solidFill>
                            </a:rPr>
                            <a:t>.680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8628313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0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-2.15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1.17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-1.835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.174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983041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 – 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-3.33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1.77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-1.885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>
                              <a:solidFill>
                                <a:schemeClr val="bg2"/>
                              </a:solidFill>
                            </a:rPr>
                            <a:t>.158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0437636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50FEC9-4B54-6C4A-A097-14B4DA67D5C4}"/>
              </a:ext>
            </a:extLst>
          </p:cNvPr>
          <p:cNvCxnSpPr/>
          <p:nvPr/>
        </p:nvCxnSpPr>
        <p:spPr>
          <a:xfrm>
            <a:off x="9220200" y="3467100"/>
            <a:ext cx="609600" cy="173990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301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the Test Statistic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4D595-141C-6849-A646-28B542DAD5D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4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(∑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d>
                                          <m:d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∑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𝑀</m:t>
                                            </m:r>
                                          </m:e>
                                        </m:d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𝑒𝑟𝑟𝑜𝑟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𝑏𝑒𝑡𝑤𝑒𝑒𝑛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∑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𝑟𝑒𝑠𝑖𝑑𝑢𝑎𝑙</m:t>
                                        </m:r>
                                      </m:sub>
                                    </m:sSub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𝑒𝑎𝑐h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𝑡𝑟𝑒𝑎𝑡𝑚𝑒𝑛𝑡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𝑟𝑒𝑠𝑖𝑑𝑢𝑎𝑙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3B4D1653-B77B-2B43-A030-6BD16F1C16D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85800" y="2832735"/>
              <a:ext cx="10668000" cy="23815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53167">
                      <a:extLst>
                        <a:ext uri="{9D8B030D-6E8A-4147-A177-3AD203B41FA5}">
                          <a16:colId xmlns:a16="http://schemas.microsoft.com/office/drawing/2014/main" val="2151083714"/>
                        </a:ext>
                      </a:extLst>
                    </a:gridCol>
                    <a:gridCol w="2080994">
                      <a:extLst>
                        <a:ext uri="{9D8B030D-6E8A-4147-A177-3AD203B41FA5}">
                          <a16:colId xmlns:a16="http://schemas.microsoft.com/office/drawing/2014/main" val="3278665259"/>
                        </a:ext>
                      </a:extLst>
                    </a:gridCol>
                    <a:gridCol w="851651">
                      <a:extLst>
                        <a:ext uri="{9D8B030D-6E8A-4147-A177-3AD203B41FA5}">
                          <a16:colId xmlns:a16="http://schemas.microsoft.com/office/drawing/2014/main" val="4075867470"/>
                        </a:ext>
                      </a:extLst>
                    </a:gridCol>
                    <a:gridCol w="1461788">
                      <a:extLst>
                        <a:ext uri="{9D8B030D-6E8A-4147-A177-3AD203B41FA5}">
                          <a16:colId xmlns:a16="http://schemas.microsoft.com/office/drawing/2014/main" val="4050604136"/>
                        </a:ext>
                      </a:extLst>
                    </a:gridCol>
                    <a:gridCol w="1413700">
                      <a:extLst>
                        <a:ext uri="{9D8B030D-6E8A-4147-A177-3AD203B41FA5}">
                          <a16:colId xmlns:a16="http://schemas.microsoft.com/office/drawing/2014/main" val="3237013114"/>
                        </a:ext>
                      </a:extLst>
                    </a:gridCol>
                    <a:gridCol w="2806700">
                      <a:extLst>
                        <a:ext uri="{9D8B030D-6E8A-4147-A177-3AD203B41FA5}">
                          <a16:colId xmlns:a16="http://schemas.microsoft.com/office/drawing/2014/main" val="597365173"/>
                        </a:ext>
                      </a:extLst>
                    </a:gridCol>
                  </a:tblGrid>
                  <a:tr h="40284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Source of Variance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df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9375" r="-905" b="-48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0884204"/>
                      </a:ext>
                    </a:extLst>
                  </a:tr>
                  <a:tr h="68999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Between Groups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64815" r="-314634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64815" r="-670149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64815" r="-290435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58559" t="-64815" r="-200901" b="-18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80543" t="-64815" r="-905" b="-188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7270552"/>
                      </a:ext>
                    </a:extLst>
                  </a:tr>
                  <a:tr h="654939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Within Groups (Residual)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171154" r="-314634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88060" t="-171154" r="-670149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42609" t="-171154" r="-290435" b="-9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54113105"/>
                      </a:ext>
                    </a:extLst>
                  </a:tr>
                  <a:tr h="63379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9390" t="-282000" r="-3146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7284110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3887738-3C63-B746-82C3-981B5854ADF5}"/>
              </a:ext>
            </a:extLst>
          </p:cNvPr>
          <p:cNvSpPr txBox="1"/>
          <p:nvPr/>
        </p:nvSpPr>
        <p:spPr>
          <a:xfrm>
            <a:off x="4733848" y="5378966"/>
            <a:ext cx="5248352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How much of the variability is accounted for by the groups vs everything else?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986F27-9E99-3A49-BCEE-649C14083802}"/>
              </a:ext>
            </a:extLst>
          </p:cNvPr>
          <p:cNvCxnSpPr/>
          <p:nvPr/>
        </p:nvCxnSpPr>
        <p:spPr>
          <a:xfrm flipH="1">
            <a:off x="8902700" y="4023519"/>
            <a:ext cx="863600" cy="1285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7EC59B3-1803-AD40-AA5B-202C20D23DE4}"/>
              </a:ext>
            </a:extLst>
          </p:cNvPr>
          <p:cNvSpPr txBox="1"/>
          <p:nvPr/>
        </p:nvSpPr>
        <p:spPr>
          <a:xfrm>
            <a:off x="9334500" y="4623277"/>
            <a:ext cx="972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Answers</a:t>
            </a:r>
          </a:p>
        </p:txBody>
      </p:sp>
    </p:spTree>
    <p:extLst>
      <p:ext uri="{BB962C8B-B14F-4D97-AF65-F5344CB8AC3E}">
        <p14:creationId xmlns:p14="http://schemas.microsoft.com/office/powerpoint/2010/main" val="22442518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Compute an Effect Size and Describe 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838200" y="2174148"/>
            <a:ext cx="1111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One of the main effect sizes for ANOVA is “Eta Squared”</a:t>
            </a:r>
            <a:endParaRPr lang="en-US" sz="2800" b="1" dirty="0">
              <a:solidFill>
                <a:schemeClr val="accent6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CA9FB1-CC4C-2949-843D-D8D012B694A5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5</a:t>
            </a:r>
            <a:endParaRPr lang="en-US" sz="16600" dirty="0">
              <a:solidFill>
                <a:schemeClr val="accent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87BE456-96CB-BC4C-B6B3-4AD36BD17D9E}"/>
                  </a:ext>
                </a:extLst>
              </p:cNvPr>
              <p:cNvSpPr txBox="1"/>
              <p:nvPr/>
            </p:nvSpPr>
            <p:spPr>
              <a:xfrm>
                <a:off x="3773502" y="2758923"/>
                <a:ext cx="5568256" cy="11343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3600" b="1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sub>
                        <m:sup>
                          <m:r>
                            <a:rPr lang="en-US" sz="3600" b="1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bSup>
                      <m:r>
                        <a:rPr lang="en-US" sz="3600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𝑏𝑒𝑡𝑤𝑒𝑒𝑛</m:t>
                              </m:r>
                            </m:sub>
                          </m:sSub>
                        </m:num>
                        <m:den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𝑏𝑒𝑡𝑤𝑒𝑒𝑛</m:t>
                              </m:r>
                            </m:sub>
                          </m:sSub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36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sSub>
                            <m:sSubPr>
                              <m:ctrlP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36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𝑟𝑒𝑠𝑖𝑑𝑢𝑎𝑙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36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87BE456-96CB-BC4C-B6B3-4AD36BD17D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3502" y="2758923"/>
                <a:ext cx="5568256" cy="1134349"/>
              </a:xfrm>
              <a:prstGeom prst="rect">
                <a:avLst/>
              </a:prstGeom>
              <a:blipFill>
                <a:blip r:embed="rId3"/>
                <a:stretch>
                  <a:fillRect l="-1591" b="-8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0E60F6F4-904B-5E4C-BA9A-6719B53D6A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861711"/>
                  </p:ext>
                </p:extLst>
              </p:nvPr>
            </p:nvGraphicFramePr>
            <p:xfrm>
              <a:off x="2273300" y="4185770"/>
              <a:ext cx="7645400" cy="2382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86000">
                      <a:extLst>
                        <a:ext uri="{9D8B030D-6E8A-4147-A177-3AD203B41FA5}">
                          <a16:colId xmlns:a16="http://schemas.microsoft.com/office/drawing/2014/main" val="2004006104"/>
                        </a:ext>
                      </a:extLst>
                    </a:gridCol>
                    <a:gridCol w="5359400">
                      <a:extLst>
                        <a:ext uri="{9D8B030D-6E8A-4147-A177-3AD203B41FA5}">
                          <a16:colId xmlns:a16="http://schemas.microsoft.com/office/drawing/2014/main" val="260525683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32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𝜼</m:t>
                                    </m:r>
                                  </m:e>
                                  <m:sub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𝒑</m:t>
                                    </m:r>
                                  </m:sub>
                                  <m:sup>
                                    <m:r>
                                      <a:rPr lang="en-US" sz="32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sz="3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Estimated Size of the Effect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71946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78610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Moderate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5990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588510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0E60F6F4-904B-5E4C-BA9A-6719B53D6A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7861711"/>
                  </p:ext>
                </p:extLst>
              </p:nvPr>
            </p:nvGraphicFramePr>
            <p:xfrm>
              <a:off x="2273300" y="4185770"/>
              <a:ext cx="7645400" cy="23823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86000">
                      <a:extLst>
                        <a:ext uri="{9D8B030D-6E8A-4147-A177-3AD203B41FA5}">
                          <a16:colId xmlns:a16="http://schemas.microsoft.com/office/drawing/2014/main" val="2004006104"/>
                        </a:ext>
                      </a:extLst>
                    </a:gridCol>
                    <a:gridCol w="5359400">
                      <a:extLst>
                        <a:ext uri="{9D8B030D-6E8A-4147-A177-3AD203B41FA5}">
                          <a16:colId xmlns:a16="http://schemas.microsoft.com/office/drawing/2014/main" val="2605256838"/>
                        </a:ext>
                      </a:extLst>
                    </a:gridCol>
                  </a:tblGrid>
                  <a:tr h="64503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556" t="-11765" r="-235556" b="-2980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Estimated Size of the Effect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5719469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Small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17861069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.06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Moderate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1599054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Close to 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/>
                            <a:t>Large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5885100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4385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365125"/>
            <a:ext cx="91440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Interpreting the results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E219FA-28DD-894F-B184-C72CAF779949}"/>
              </a:ext>
            </a:extLst>
          </p:cNvPr>
          <p:cNvSpPr txBox="1"/>
          <p:nvPr/>
        </p:nvSpPr>
        <p:spPr>
          <a:xfrm>
            <a:off x="1003300" y="2641529"/>
            <a:ext cx="10350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Put your results into words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1B028F-F67A-D147-BB84-EBBFC34336ED}"/>
              </a:ext>
            </a:extLst>
          </p:cNvPr>
          <p:cNvSpPr/>
          <p:nvPr/>
        </p:nvSpPr>
        <p:spPr>
          <a:xfrm>
            <a:off x="644448" y="-320934"/>
            <a:ext cx="1354858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6</a:t>
            </a:r>
            <a:endParaRPr lang="en-US" sz="166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B1F116-D28F-334E-893D-8C3EF434488B}"/>
              </a:ext>
            </a:extLst>
          </p:cNvPr>
          <p:cNvSpPr txBox="1"/>
          <p:nvPr/>
        </p:nvSpPr>
        <p:spPr>
          <a:xfrm>
            <a:off x="1003300" y="4033370"/>
            <a:ext cx="10350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Use the example around </a:t>
            </a:r>
            <a:r>
              <a:rPr lang="en-US" sz="40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page 382 </a:t>
            </a:r>
            <a:r>
              <a:rPr lang="en-US" sz="4000" b="1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as a template</a:t>
            </a:r>
          </a:p>
        </p:txBody>
      </p:sp>
    </p:spTree>
    <p:extLst>
      <p:ext uri="{BB962C8B-B14F-4D97-AF65-F5344CB8AC3E}">
        <p14:creationId xmlns:p14="http://schemas.microsoft.com/office/powerpoint/2010/main" val="105421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0"/>
            <a:ext cx="12192000" cy="2921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0" y="2921000"/>
            <a:ext cx="7518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838201" y="601146"/>
            <a:ext cx="82253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One-Way and Two-Way</a:t>
            </a:r>
            <a:endParaRPr lang="en-US" sz="4000" dirty="0">
              <a:solidFill>
                <a:schemeClr val="accent6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89A6E5-C2FE-634E-8AEF-7AB3DE115F7E}"/>
              </a:ext>
            </a:extLst>
          </p:cNvPr>
          <p:cNvSpPr/>
          <p:nvPr/>
        </p:nvSpPr>
        <p:spPr>
          <a:xfrm>
            <a:off x="170481" y="4140199"/>
            <a:ext cx="5361552" cy="1786791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0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1756871" y="588193"/>
            <a:ext cx="82253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solidFill>
                  <a:schemeClr val="accent3"/>
                </a:solidFill>
                <a:latin typeface="Consolas" charset="0"/>
                <a:cs typeface="Consolas" charset="0"/>
              </a:rPr>
              <a:t>One-Way</a:t>
            </a:r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 vs. </a:t>
            </a:r>
            <a:r>
              <a:rPr lang="en-US" sz="60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Two-Way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B9AE7D-ADAA-0848-B224-C96851D1774C}"/>
              </a:ext>
            </a:extLst>
          </p:cNvPr>
          <p:cNvSpPr txBox="1"/>
          <p:nvPr/>
        </p:nvSpPr>
        <p:spPr>
          <a:xfrm>
            <a:off x="116114" y="2104078"/>
            <a:ext cx="48042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One-way ANOVA has one predictor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687829-40F8-F948-B886-DE2CCD26B691}"/>
              </a:ext>
            </a:extLst>
          </p:cNvPr>
          <p:cNvSpPr txBox="1"/>
          <p:nvPr/>
        </p:nvSpPr>
        <p:spPr>
          <a:xfrm>
            <a:off x="6836229" y="2104077"/>
            <a:ext cx="50509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Two-way ANOVA has two predictors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8A086A-B0D3-8C4A-AB2B-B0B5E15BD828}"/>
              </a:ext>
            </a:extLst>
          </p:cNvPr>
          <p:cNvSpPr txBox="1"/>
          <p:nvPr/>
        </p:nvSpPr>
        <p:spPr>
          <a:xfrm>
            <a:off x="116114" y="3627388"/>
            <a:ext cx="48042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Tests for any differences across the groups on one predictor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237C52-CB08-D745-885F-DB1CF6D4528A}"/>
              </a:ext>
            </a:extLst>
          </p:cNvPr>
          <p:cNvSpPr txBox="1"/>
          <p:nvPr/>
        </p:nvSpPr>
        <p:spPr>
          <a:xfrm>
            <a:off x="6836229" y="3609247"/>
            <a:ext cx="50509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Tests for any differences across the groups for both predictors (and their combinations)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45FADA-FF89-2248-8979-3FD5B4A9D2E4}"/>
              </a:ext>
            </a:extLst>
          </p:cNvPr>
          <p:cNvSpPr txBox="1"/>
          <p:nvPr/>
        </p:nvSpPr>
        <p:spPr>
          <a:xfrm>
            <a:off x="3546409" y="6209959"/>
            <a:ext cx="27478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“Interaction”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E167A5-FB57-2249-B973-F0D02F94537F}"/>
              </a:ext>
            </a:extLst>
          </p:cNvPr>
          <p:cNvCxnSpPr>
            <a:stCxn id="6" idx="3"/>
          </p:cNvCxnSpPr>
          <p:nvPr/>
        </p:nvCxnSpPr>
        <p:spPr>
          <a:xfrm flipV="1">
            <a:off x="6294277" y="6209959"/>
            <a:ext cx="541952" cy="26161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737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1CA95E-ADCA-F542-9607-BB6EBFD588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58"/>
          <a:stretch/>
        </p:blipFill>
        <p:spPr>
          <a:xfrm>
            <a:off x="4333760" y="1226289"/>
            <a:ext cx="7858242" cy="51944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9049"/>
            <a:ext cx="10515600" cy="837240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Interactions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43EA56-ADA9-5948-99BD-9766F1EB58C0}"/>
              </a:ext>
            </a:extLst>
          </p:cNvPr>
          <p:cNvSpPr txBox="1"/>
          <p:nvPr/>
        </p:nvSpPr>
        <p:spPr>
          <a:xfrm>
            <a:off x="970552" y="2540987"/>
            <a:ext cx="33632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onsolas" panose="020B0609020204030204" pitchFamily="49" charset="0"/>
                <a:cs typeface="Consolas" panose="020B0609020204030204" pitchFamily="49" charset="0"/>
              </a:rPr>
              <a:t>When the effect of a predictor depends on another</a:t>
            </a:r>
          </a:p>
        </p:txBody>
      </p:sp>
    </p:spTree>
    <p:extLst>
      <p:ext uri="{BB962C8B-B14F-4D97-AF65-F5344CB8AC3E}">
        <p14:creationId xmlns:p14="http://schemas.microsoft.com/office/powerpoint/2010/main" val="87324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8212" y="1108332"/>
            <a:ext cx="11413671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Questions?</a:t>
            </a:r>
          </a:p>
          <a:p>
            <a:pPr algn="ctr"/>
            <a:r>
              <a:rPr lang="en-US" sz="6000" b="1" dirty="0">
                <a:solidFill>
                  <a:schemeClr val="accent1"/>
                </a:solidFill>
                <a:latin typeface="Consolas" charset="0"/>
                <a:cs typeface="Consolas" charset="0"/>
              </a:rPr>
              <a:t>Please post them to the discussion board before class starts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30D6B-58FB-6F42-B0AC-D167B8DED558}"/>
              </a:ext>
            </a:extLst>
          </p:cNvPr>
          <p:cNvSpPr txBox="1"/>
          <p:nvPr/>
        </p:nvSpPr>
        <p:spPr>
          <a:xfrm>
            <a:off x="3869882" y="5987018"/>
            <a:ext cx="4490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 of Pre-Recorded Lecture Slides</a:t>
            </a:r>
          </a:p>
        </p:txBody>
      </p:sp>
    </p:spTree>
    <p:extLst>
      <p:ext uri="{BB962C8B-B14F-4D97-AF65-F5344CB8AC3E}">
        <p14:creationId xmlns:p14="http://schemas.microsoft.com/office/powerpoint/2010/main" val="28255097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1499" y="354177"/>
            <a:ext cx="1141367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In-class discussion </a:t>
            </a:r>
          </a:p>
          <a:p>
            <a:r>
              <a:rPr lang="en-US" sz="8800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slides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38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B1FAB-D00D-C64C-BC45-441073EC2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143" y="3429000"/>
            <a:ext cx="5446486" cy="272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697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AE937D9-5825-B64A-8BE3-DD182F38F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600" y="1452563"/>
            <a:ext cx="10121900" cy="2387600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https://youtu.be/h4MhbkWJzKk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20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0"/>
            <a:ext cx="12192000" cy="2921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0" y="2921000"/>
            <a:ext cx="7518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838202" y="601146"/>
            <a:ext cx="103050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There are several types of ANOVAs</a:t>
            </a:r>
            <a:endParaRPr lang="en-US" sz="4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7397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9164" y="1376803"/>
            <a:ext cx="114136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Application</a:t>
            </a:r>
            <a:endParaRPr lang="en-US" sz="8800" dirty="0">
              <a:solidFill>
                <a:schemeClr val="accent6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40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CEC2E2-D008-C344-8F8F-FA885E3438A9}"/>
              </a:ext>
            </a:extLst>
          </p:cNvPr>
          <p:cNvSpPr txBox="1"/>
          <p:nvPr/>
        </p:nvSpPr>
        <p:spPr>
          <a:xfrm>
            <a:off x="3914151" y="2782669"/>
            <a:ext cx="4363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Example Using </a:t>
            </a:r>
          </a:p>
          <a:p>
            <a:pPr algn="ctr"/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Office/Parks and Rec Data 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E3B548-4D66-7440-B0BD-5D47B9C75724}"/>
              </a:ext>
            </a:extLst>
          </p:cNvPr>
          <p:cNvSpPr txBox="1"/>
          <p:nvPr/>
        </p:nvSpPr>
        <p:spPr>
          <a:xfrm>
            <a:off x="4294065" y="4465534"/>
            <a:ext cx="3603872" cy="64633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Hypothesis Test with ANOVA </a:t>
            </a:r>
          </a:p>
          <a:p>
            <a:pPr algn="ctr"/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(One-Way and Two-Way)</a:t>
            </a:r>
          </a:p>
        </p:txBody>
      </p:sp>
    </p:spTree>
    <p:extLst>
      <p:ext uri="{BB962C8B-B14F-4D97-AF65-F5344CB8AC3E}">
        <p14:creationId xmlns:p14="http://schemas.microsoft.com/office/powerpoint/2010/main" val="730482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AN</a:t>
            </a:r>
            <a:r>
              <a:rPr lang="en-US" b="1" dirty="0" err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alysis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O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f </a:t>
            </a:r>
            <a:r>
              <a:rPr lang="en-US" b="1" dirty="0" err="1">
                <a:solidFill>
                  <a:schemeClr val="accent6"/>
                </a:solidFill>
                <a:latin typeface="Consolas" charset="0"/>
                <a:ea typeface="Consolas" charset="0"/>
                <a:cs typeface="Consolas" charset="0"/>
              </a:rPr>
              <a:t>VA</a:t>
            </a:r>
            <a:r>
              <a:rPr lang="en-US" b="1" dirty="0" err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riance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19B397-B0C8-1748-B24D-92F67CBEC963}"/>
              </a:ext>
            </a:extLst>
          </p:cNvPr>
          <p:cNvSpPr/>
          <p:nvPr/>
        </p:nvSpPr>
        <p:spPr>
          <a:xfrm>
            <a:off x="838200" y="1692276"/>
            <a:ext cx="105156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It is a whole class of methods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Generally used with experimental designs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Has similar assumptions to t-test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Gives an “omnibus” result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89E403B-5C3A-9F48-A17F-F56745B2F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5781" y="23844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E12727E-EDD0-F543-8B39-A4A8F2BAD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248706"/>
              </p:ext>
            </p:extLst>
          </p:nvPr>
        </p:nvGraphicFramePr>
        <p:xfrm>
          <a:off x="838200" y="4292659"/>
          <a:ext cx="10515600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700">
                  <a:extLst>
                    <a:ext uri="{9D8B030D-6E8A-4147-A177-3AD203B41FA5}">
                      <a16:colId xmlns:a16="http://schemas.microsoft.com/office/drawing/2014/main" val="247956802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2660128313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4008558370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674291037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149840013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9735675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Sum of Squares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df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Mean Square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178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Children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26.8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.087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228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Residuals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127.5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3984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6795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3288" cy="1325563"/>
          </a:xfrm>
        </p:spPr>
        <p:txBody>
          <a:bodyPr/>
          <a:lstStyle/>
          <a:p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The F statistic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4C1D6-B101-6848-8890-90D74F3EC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119" y="1575594"/>
            <a:ext cx="6521450" cy="467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413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BCEFD-C44D-9D43-B7C1-3B91B4298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0408D-FA77-3D47-880B-EDC389C1E2A4}"/>
              </a:ext>
            </a:extLst>
          </p:cNvPr>
          <p:cNvSpPr/>
          <p:nvPr/>
        </p:nvSpPr>
        <p:spPr>
          <a:xfrm>
            <a:off x="0" y="0"/>
            <a:ext cx="12192000" cy="2921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37317C-B1AF-484E-BB0C-A7B0EFBC4CD6}"/>
              </a:ext>
            </a:extLst>
          </p:cNvPr>
          <p:cNvSpPr/>
          <p:nvPr/>
        </p:nvSpPr>
        <p:spPr>
          <a:xfrm>
            <a:off x="0" y="2921000"/>
            <a:ext cx="7518400" cy="17018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9DD555-5A7E-874F-ACC3-C37E3963DA65}"/>
              </a:ext>
            </a:extLst>
          </p:cNvPr>
          <p:cNvSpPr/>
          <p:nvPr/>
        </p:nvSpPr>
        <p:spPr>
          <a:xfrm>
            <a:off x="304800" y="4622800"/>
            <a:ext cx="2070100" cy="3175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2EF9B5-1B81-F749-8ADF-A515A21C9F68}"/>
              </a:ext>
            </a:extLst>
          </p:cNvPr>
          <p:cNvSpPr/>
          <p:nvPr/>
        </p:nvSpPr>
        <p:spPr>
          <a:xfrm>
            <a:off x="838201" y="601146"/>
            <a:ext cx="991810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There are several types</a:t>
            </a:r>
            <a:endParaRPr lang="en-US" sz="4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04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9B2763-F698-DD42-A9C1-C33304C189D7}"/>
              </a:ext>
            </a:extLst>
          </p:cNvPr>
          <p:cNvSpPr/>
          <p:nvPr/>
        </p:nvSpPr>
        <p:spPr>
          <a:xfrm>
            <a:off x="838201" y="2816920"/>
            <a:ext cx="549116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Need a DV on an interval/ratio scale,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IV defines 2+ different groups (or time points)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A7F9C6-98E9-014F-960A-C15A15421568}"/>
              </a:ext>
            </a:extLst>
          </p:cNvPr>
          <p:cNvSpPr/>
          <p:nvPr/>
        </p:nvSpPr>
        <p:spPr>
          <a:xfrm>
            <a:off x="838201" y="601146"/>
            <a:ext cx="526297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General</a:t>
            </a:r>
          </a:p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Requirements</a:t>
            </a:r>
            <a:endParaRPr lang="en-US" sz="4000" dirty="0">
              <a:solidFill>
                <a:schemeClr val="accent6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66037"/>
              </p:ext>
            </p:extLst>
          </p:nvPr>
        </p:nvGraphicFramePr>
        <p:xfrm>
          <a:off x="6672263" y="682674"/>
          <a:ext cx="5091112" cy="5342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34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70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02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Outcome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0027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F2EB-082D-1A4D-B2FA-EA5F6FE60629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9B2763-F698-DD42-A9C1-C33304C189D7}"/>
              </a:ext>
            </a:extLst>
          </p:cNvPr>
          <p:cNvSpPr/>
          <p:nvPr/>
        </p:nvSpPr>
        <p:spPr>
          <a:xfrm>
            <a:off x="838201" y="2816920"/>
            <a:ext cx="549116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Need a DV on an interval/ratio scale,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Consolas" charset="0"/>
                <a:cs typeface="Consolas" charset="0"/>
              </a:rPr>
              <a:t>IV defines 2+ different groups (or time points)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A7F9C6-98E9-014F-960A-C15A15421568}"/>
              </a:ext>
            </a:extLst>
          </p:cNvPr>
          <p:cNvSpPr/>
          <p:nvPr/>
        </p:nvSpPr>
        <p:spPr>
          <a:xfrm>
            <a:off x="838201" y="601146"/>
            <a:ext cx="526297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General</a:t>
            </a:r>
          </a:p>
          <a:p>
            <a:r>
              <a:rPr lang="en-US" sz="6000" b="1" dirty="0">
                <a:solidFill>
                  <a:schemeClr val="accent6"/>
                </a:solidFill>
                <a:latin typeface="Consolas" charset="0"/>
                <a:cs typeface="Consolas" charset="0"/>
              </a:rPr>
              <a:t>Requirements</a:t>
            </a:r>
            <a:endParaRPr lang="en-US" sz="4000" dirty="0">
              <a:solidFill>
                <a:schemeClr val="accent6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5976E1B-731E-B944-A0B6-C091087F5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352352"/>
              </p:ext>
            </p:extLst>
          </p:nvPr>
        </p:nvGraphicFramePr>
        <p:xfrm>
          <a:off x="6672263" y="682674"/>
          <a:ext cx="5091113" cy="5342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6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97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07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02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Time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Time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224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2735</TotalTime>
  <Words>1576</Words>
  <Application>Microsoft Macintosh PowerPoint</Application>
  <PresentationFormat>Widescreen</PresentationFormat>
  <Paragraphs>503</Paragraphs>
  <Slides>40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Calibri Light</vt:lpstr>
      <vt:lpstr>Cambria Math</vt:lpstr>
      <vt:lpstr>Consolas</vt:lpstr>
      <vt:lpstr>Office Theme</vt:lpstr>
      <vt:lpstr>Applied Statistical Analysis</vt:lpstr>
      <vt:lpstr>Today</vt:lpstr>
      <vt:lpstr>PowerPoint Presentation</vt:lpstr>
      <vt:lpstr>PowerPoint Presentation</vt:lpstr>
      <vt:lpstr>ANalysis Of VAriance</vt:lpstr>
      <vt:lpstr>The F statistic</vt:lpstr>
      <vt:lpstr>PowerPoint Presentation</vt:lpstr>
      <vt:lpstr>PowerPoint Presentation</vt:lpstr>
      <vt:lpstr>PowerPoint Presentation</vt:lpstr>
      <vt:lpstr>Hypothesis Testing with ANOVA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Examine Variables to Assess Statistical Assumptions</vt:lpstr>
      <vt:lpstr>State the Null and Research Hypotheses (symbolically and verbally)</vt:lpstr>
      <vt:lpstr>Define Critical Regions</vt:lpstr>
      <vt:lpstr>Define Critical Regions</vt:lpstr>
      <vt:lpstr>Define Critical Regions</vt:lpstr>
      <vt:lpstr>Define Critical Regions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the Test Statistic</vt:lpstr>
      <vt:lpstr>Compute an Effect Size and Describe it</vt:lpstr>
      <vt:lpstr>Interpreting the results</vt:lpstr>
      <vt:lpstr>PowerPoint Presentation</vt:lpstr>
      <vt:lpstr>PowerPoint Presentation</vt:lpstr>
      <vt:lpstr>Interactions</vt:lpstr>
      <vt:lpstr>PowerPoint Presentation</vt:lpstr>
      <vt:lpstr>PowerPoint Presentation</vt:lpstr>
      <vt:lpstr>https://youtu.be/h4MhbkWJzKk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Statistical Analysis</dc:title>
  <dc:creator>Tyson Barrett</dc:creator>
  <cp:lastModifiedBy>Tyson Barrett</cp:lastModifiedBy>
  <cp:revision>312</cp:revision>
  <cp:lastPrinted>2018-01-24T21:23:57Z</cp:lastPrinted>
  <dcterms:created xsi:type="dcterms:W3CDTF">2017-12-29T23:46:42Z</dcterms:created>
  <dcterms:modified xsi:type="dcterms:W3CDTF">2019-12-20T07:27:20Z</dcterms:modified>
</cp:coreProperties>
</file>

<file path=docProps/thumbnail.jpeg>
</file>